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  <p:sldMasterId id="2147483654" r:id="rId3"/>
    <p:sldMasterId id="2147483656" r:id="rId4"/>
  </p:sld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46DD9-9A71-4F22-AF03-E13BA84ECDAA}" type="slidenum">
              <a:rPr/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25F63-3D8F-425D-833D-2FD75EF7FD46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7808B39-ACE4-4ED8-AFEC-41950B6937CA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E510F-DB53-4B68-BEF6-708ABE36AB6E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FF9B406-3FA9-418A-A955-CCC22F67B742}" type="slidenum">
              <a: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1B8D013-418E-4999-9EEF-C0FEB8377A06}" type="slidenum">
              <a: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C4BCF92-D968-48F1-A3CE-4F590B7DF953}" type="slidenum">
              <a: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ftr" idx="10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sldNum" idx="11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7F5BE9D-F9E2-43AC-A6AE-A80A9E9330B3}" type="slidenum">
              <a:rPr lang="en-US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dt" idx="12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35120" y="-16524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1007745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altLang="de-DE" sz="4850" dirty="0" err="1">
                <a:latin typeface="TT Fors Bold" panose="020B0003030001020000" pitchFamily="34" charset="0"/>
                <a:sym typeface="+mn-ea"/>
              </a:rPr>
              <a:t>Упатства за печатење</a:t>
            </a:r>
            <a:endParaRPr lang="de-DE" sz="485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188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52095" indent="-252095" defTabSz="1007745">
              <a:lnSpc>
                <a:spcPct val="90000"/>
              </a:lnSpc>
              <a:spcBef>
                <a:spcPts val="1105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Главни упатства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: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Испечаттете ја страницата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2 </a:t>
            </a: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на лист А4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52095" indent="-252095" defTabSz="1007745">
              <a:lnSpc>
                <a:spcPct val="90000"/>
              </a:lnSpc>
              <a:spcBef>
                <a:spcPts val="1105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Упатства за деловите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: </a:t>
            </a:r>
            <a:endParaRPr lang="de-DE" sz="2400" dirty="0">
              <a:latin typeface="TT Fors" panose="020B0003030001020000" pitchFamily="34" charset="0"/>
            </a:endParaRPr>
          </a:p>
          <a:p>
            <a:pPr lvl="1"/>
            <a:r>
              <a:rPr lang="en-US" altLang="de-DE" sz="2400" dirty="0">
                <a:latin typeface="TT Fors" panose="020B0003030001020000" pitchFamily="34" charset="0"/>
                <a:sym typeface="+mn-ea"/>
              </a:rPr>
              <a:t>Печатете стр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. 3-</a:t>
            </a:r>
            <a:r>
              <a:rPr lang="" altLang="de-DE" sz="2400" dirty="0">
                <a:latin typeface="TT Fors" panose="020B0003030001020000" pitchFamily="34" charset="0"/>
                <a:sym typeface="+mn-ea"/>
              </a:rPr>
              <a:t>11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користејќи две слики на една страница</a:t>
            </a:r>
            <a:r>
              <a:rPr lang="de-DE" sz="2400" dirty="0">
                <a:latin typeface="TT Fors" panose="020B0003030001020000" pitchFamily="34" charset="0"/>
                <a:sym typeface="+mn-ea"/>
              </a:rPr>
              <a:t>, </a:t>
            </a:r>
            <a:r>
              <a:rPr lang="en-US" altLang="de-DE" sz="2400" dirty="0" err="1">
                <a:latin typeface="TT Fors" panose="020B0003030001020000" pitchFamily="34" charset="0"/>
                <a:sym typeface="+mn-ea"/>
              </a:rPr>
              <a:t>не двострано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lvl="1"/>
            <a:r>
              <a:rPr lang="en-US" altLang="de-DE" dirty="0">
                <a:latin typeface="TT Fors" panose="020B0003030001020000" pitchFamily="34" charset="0"/>
                <a:sym typeface="+mn-ea"/>
              </a:rPr>
              <a:t>Печатете на дебела хартија</a:t>
            </a:r>
            <a:r>
              <a:rPr lang="de-DE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dirty="0">
                <a:latin typeface="TT Fors" panose="020B0003030001020000" pitchFamily="34" charset="0"/>
                <a:sym typeface="+mn-ea"/>
              </a:rPr>
              <a:t>пр</a:t>
            </a:r>
            <a:r>
              <a:rPr lang="de-DE" dirty="0">
                <a:latin typeface="TT Fors" panose="020B0003030001020000" pitchFamily="34" charset="0"/>
                <a:sym typeface="+mn-ea"/>
              </a:rPr>
              <a:t>. 250 </a:t>
            </a:r>
            <a:r>
              <a:rPr lang="en-US" altLang="de-DE" dirty="0">
                <a:latin typeface="TT Fors" panose="020B0003030001020000" pitchFamily="34" charset="0"/>
                <a:sym typeface="+mn-ea"/>
              </a:rPr>
              <a:t>г.</a:t>
            </a:r>
            <a:r>
              <a:rPr lang="de-DE" dirty="0">
                <a:latin typeface="TT Fors" panose="020B0003030001020000" pitchFamily="34" charset="0"/>
                <a:sym typeface="+mn-ea"/>
              </a:rPr>
              <a:t>)</a:t>
            </a:r>
            <a:endParaRPr lang="de-DE" dirty="0">
              <a:latin typeface="TT Fors" panose="020B0003030001020000" pitchFamily="34" charset="0"/>
            </a:endParaRPr>
          </a:p>
          <a:p>
            <a:pPr lvl="1"/>
            <a:r>
              <a:rPr lang="en-US" altLang="de-DE" dirty="0" err="1">
                <a:latin typeface="TT Fors" panose="020B0003030001020000" pitchFamily="34" charset="0"/>
                <a:sym typeface="+mn-ea"/>
              </a:rPr>
              <a:t>Превиткајте ги знаците на половина</a:t>
            </a:r>
            <a:r>
              <a:rPr lang="de-DE" dirty="0">
                <a:latin typeface="TT Fors" panose="020B0003030001020000" pitchFamily="34" charset="0"/>
                <a:sym typeface="+mn-ea"/>
              </a:rPr>
              <a:t> </a:t>
            </a:r>
            <a:r>
              <a:rPr lang="en-US" altLang="de-DE" dirty="0" err="1">
                <a:latin typeface="TT Fors" panose="020B0003030001020000" pitchFamily="34" charset="0"/>
                <a:sym typeface="+mn-ea"/>
              </a:rPr>
              <a:t>и</a:t>
            </a:r>
            <a:r>
              <a:rPr lang="de-DE" dirty="0">
                <a:latin typeface="TT Fors" panose="020B0003030001020000" pitchFamily="34" charset="0"/>
                <a:sym typeface="+mn-ea"/>
              </a:rPr>
              <a:t> (</a:t>
            </a:r>
            <a:r>
              <a:rPr lang="en-US" altLang="de-DE" dirty="0">
                <a:latin typeface="TT Fors" panose="020B0003030001020000" pitchFamily="34" charset="0"/>
                <a:sym typeface="+mn-ea"/>
              </a:rPr>
              <a:t>опционално исечете ги маргините од печатачот</a:t>
            </a:r>
            <a:r>
              <a:rPr lang="de-DE" dirty="0">
                <a:latin typeface="TT Fors" panose="020B0003030001020000" pitchFamily="34" charset="0"/>
                <a:sym typeface="+mn-ea"/>
              </a:rPr>
              <a:t>)</a:t>
            </a:r>
            <a:endParaRPr lang="de-DE" dirty="0">
              <a:latin typeface="TT Fors" panose="020B0003030001020000" pitchFamily="34" charset="0"/>
            </a:endParaRPr>
          </a:p>
          <a:p>
            <a:pPr lvl="1"/>
            <a:r>
              <a:rPr lang="en-US" altLang="de-DE" dirty="0" err="1">
                <a:latin typeface="TT Fors" panose="020B0003030001020000" pitchFamily="34" charset="0"/>
                <a:sym typeface="+mn-ea"/>
              </a:rPr>
              <a:t>резултатот се превиткани знаци</a:t>
            </a:r>
            <a:r>
              <a:rPr lang="de-DE" dirty="0">
                <a:latin typeface="TT Fors" panose="020B0003030001020000" pitchFamily="34" charset="0"/>
                <a:sym typeface="+mn-ea"/>
              </a:rPr>
              <a:t>.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indent="0" defTabSz="1007745">
              <a:lnSpc>
                <a:spcPct val="90000"/>
              </a:lnSpc>
              <a:spcBef>
                <a:spcPts val="1105"/>
              </a:spcBef>
              <a:buNone/>
              <a:tabLst>
                <a:tab pos="0" algn="l"/>
              </a:tabLst>
            </a:pP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32" name="Grafik 5"/>
          <p:cNvPicPr/>
          <p:nvPr/>
        </p:nvPicPr>
        <p:blipFill>
          <a:blip r:embed="rId2"/>
          <a:stretch>
            <a:fillRect/>
          </a:stretch>
        </p:blipFill>
        <p:spPr>
          <a:xfrm>
            <a:off x="5936040" y="990720"/>
            <a:ext cx="4294080" cy="286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" name="Rechteck 6"/>
          <p:cNvSpPr/>
          <p:nvPr/>
        </p:nvSpPr>
        <p:spPr>
          <a:xfrm>
            <a:off x="7042320" y="1631880"/>
            <a:ext cx="1307520" cy="3294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34" name="Rechteck 7"/>
          <p:cNvSpPr/>
          <p:nvPr/>
        </p:nvSpPr>
        <p:spPr>
          <a:xfrm>
            <a:off x="7270920" y="2136240"/>
            <a:ext cx="583560" cy="21744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35" name="Rechteck 8"/>
          <p:cNvSpPr/>
          <p:nvPr/>
        </p:nvSpPr>
        <p:spPr>
          <a:xfrm>
            <a:off x="6035040" y="2365560"/>
            <a:ext cx="123516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36" name="Rechteck 9"/>
          <p:cNvSpPr/>
          <p:nvPr/>
        </p:nvSpPr>
        <p:spPr>
          <a:xfrm>
            <a:off x="6652800" y="2932200"/>
            <a:ext cx="61704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37" name="Rechteck 10"/>
          <p:cNvSpPr/>
          <p:nvPr/>
        </p:nvSpPr>
        <p:spPr>
          <a:xfrm>
            <a:off x="6697440" y="3662640"/>
            <a:ext cx="2223720" cy="146880"/>
          </a:xfrm>
          <a:prstGeom prst="rect">
            <a:avLst/>
          </a:prstGeom>
          <a:solidFill>
            <a:srgbClr val="BB244A"/>
          </a:solidFill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800" b="0" u="none" strike="noStrike">
                <a:solidFill>
                  <a:schemeClr val="lt1"/>
                </a:solidFill>
                <a:effectLst/>
                <a:uFillTx/>
                <a:latin typeface="Calibri" panose="020F0502020204030204"/>
                <a:ea typeface="DejaVu Sans"/>
              </a:rPr>
              <a:t>SORRY, only in German!</a:t>
            </a:r>
            <a:endParaRPr lang="de-DE" sz="800" b="0" u="none" strike="noStrike">
              <a:solidFill>
                <a:srgbClr val="FFFFFF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6060536" y="4668561"/>
            <a:ext cx="1435680" cy="1435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TextBox 4"/>
          <p:cNvSpPr/>
          <p:nvPr/>
        </p:nvSpPr>
        <p:spPr>
          <a:xfrm>
            <a:off x="3420931" y="638280"/>
            <a:ext cx="6918802" cy="48306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Следна година, </a:t>
            </a:r>
            <a:r>
              <a:rPr lang="en-US" alt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следен</a:t>
            </a: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круг</a:t>
            </a:r>
            <a:endParaRPr lang="mk-MK" altLang="en-US" sz="4400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Почнете одново со </a:t>
            </a:r>
            <a:r>
              <a:rPr lang="en-US" alt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чекор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1</a:t>
            </a:r>
            <a:endParaRPr lang="mk-MK" sz="7000" b="1" u="none" strike="noStrike" dirty="0">
              <a:solidFill>
                <a:srgbClr val="BB244A"/>
              </a:solidFill>
              <a:effectLst/>
              <a:uFillTx/>
              <a:latin typeface="TT Fors Bold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додека</a:t>
            </a:r>
            <a:r>
              <a:rPr lang="en-US" altLang="en-US" sz="4000" dirty="0">
                <a:solidFill>
                  <a:srgbClr val="BB244A"/>
                </a:solidFill>
                <a:latin typeface="TT Fors"/>
                <a:ea typeface="DejaVu Sans"/>
              </a:rPr>
              <a:t> не ја фрлите коцката 3 пати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4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3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" name="TextBox 10"/>
          <p:cNvSpPr/>
          <p:nvPr/>
        </p:nvSpPr>
        <p:spPr>
          <a:xfrm>
            <a:off x="3231515" y="638175"/>
            <a:ext cx="7221855" cy="48545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32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Евалуација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Чии потреби се задоволени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?</a:t>
            </a:r>
            <a:endParaRPr lang="de-DE" sz="7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28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Ако мочуриштето добило најмалку 6 нивоа вода, победивте</a:t>
            </a:r>
            <a:r>
              <a:rPr lang="en-US" sz="28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! </a:t>
            </a:r>
            <a:endParaRPr lang="de-DE" sz="28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28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Задоволни ли сте со резултатите</a:t>
            </a:r>
            <a:r>
              <a:rPr lang="en-US" sz="28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? </a:t>
            </a:r>
            <a:r>
              <a:rPr lang="en-US" altLang="en-US" sz="28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Која засегната страна доби најголем дел од водата и зошто?</a:t>
            </a:r>
            <a:r>
              <a:rPr lang="en-US" sz="32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9" name="TextBox 11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4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231360" y="6598229"/>
            <a:ext cx="6860091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2000" dirty="0">
                <a:solidFill>
                  <a:srgbClr val="BB244A"/>
                </a:solidFill>
                <a:latin typeface="TT Fors"/>
              </a:rPr>
              <a:t>Во реалноста, играта не запира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altLang="en-US" sz="2000" dirty="0">
                <a:solidFill>
                  <a:srgbClr val="BB244A"/>
                </a:solidFill>
                <a:latin typeface="TT Fors"/>
              </a:rPr>
              <a:t>Тука завршува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– </a:t>
            </a:r>
            <a:r>
              <a:rPr lang="en-US" altLang="en-US" sz="2000" dirty="0">
                <a:solidFill>
                  <a:srgbClr val="BB244A"/>
                </a:solidFill>
                <a:latin typeface="TT Fors"/>
              </a:rPr>
              <a:t>но, дилемата останува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</a:t>
            </a:r>
            <a:endParaRPr lang="de-DE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568080" y="-685800"/>
            <a:ext cx="3488400" cy="3494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506480" y="691560"/>
            <a:ext cx="6992280" cy="6992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Picture 8"/>
          <p:cNvPicPr/>
          <p:nvPr/>
        </p:nvPicPr>
        <p:blipFill>
          <a:blip r:embed="rId4"/>
          <a:stretch>
            <a:fillRect/>
          </a:stretch>
        </p:blipFill>
        <p:spPr>
          <a:xfrm rot="19065000">
            <a:off x="7727400" y="2815560"/>
            <a:ext cx="2563560" cy="239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" name="TextBox 2"/>
          <p:cNvSpPr/>
          <p:nvPr/>
        </p:nvSpPr>
        <p:spPr>
          <a:xfrm>
            <a:off x="997559" y="1685880"/>
            <a:ext cx="7299773" cy="14801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ts val="5400"/>
              </a:lnSpc>
            </a:pPr>
            <a:r>
              <a:rPr lang="en-US" altLang="en-US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Практикувај одржливо управување </a:t>
            </a:r>
            <a:r>
              <a:rPr lang="en-US" altLang="en-US" sz="5400" b="1" u="none" strike="noStrike" dirty="0" err="1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со</a:t>
            </a:r>
            <a:r>
              <a:rPr lang="en-US" altLang="en-US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mk-MK" altLang="en-US" sz="5400" b="1" u="none" strike="noStrike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вода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3" name="Textfeld 4"/>
          <p:cNvSpPr/>
          <p:nvPr/>
        </p:nvSpPr>
        <p:spPr>
          <a:xfrm>
            <a:off x="997559" y="4471252"/>
            <a:ext cx="6745023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2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Во општина Зеленци водата е оскуден ресурс</a:t>
            </a:r>
            <a:r>
              <a:rPr lang="en-US" sz="2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Постојат економски и приватни засегнати страни со различни потреби и нема доволно вода за секоја потреба</a:t>
            </a:r>
            <a:r>
              <a:rPr lang="en-US" sz="2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endParaRPr lang="mk-MK" sz="2000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endParaRPr lang="de-DE" sz="20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" altLang="en-US" sz="2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Во текот на н</a:t>
            </a:r>
            <a:r>
              <a:rPr lang="en-US" altLang="en-US" sz="2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аредните 3 години вие </a:t>
            </a:r>
            <a:r>
              <a:rPr lang="" altLang="en-US" sz="2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претставувате </a:t>
            </a:r>
            <a:r>
              <a:rPr lang="en-US" altLang="en-US" sz="2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различна засегната страна со задача достапната вода на општината да се дистрибуира со заеднички одлуки</a:t>
            </a:r>
            <a:r>
              <a:rPr lang="en-US" sz="2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.</a:t>
            </a:r>
            <a:r>
              <a:rPr lang="en-US" sz="2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20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44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7595280" y="5358600"/>
            <a:ext cx="1194840" cy="1392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Rechteck 8">
            <a:extLst>
              <a:ext uri="{FF2B5EF4-FFF2-40B4-BE49-F238E27FC236}">
                <a16:creationId xmlns:a16="http://schemas.microsoft.com/office/drawing/2014/main" id="{618DF825-8513-48FB-D8EA-36DF448A0F9B}"/>
              </a:ext>
            </a:extLst>
          </p:cNvPr>
          <p:cNvSpPr/>
          <p:nvPr/>
        </p:nvSpPr>
        <p:spPr>
          <a:xfrm>
            <a:off x="8078161" y="3115265"/>
            <a:ext cx="19510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de-DE" sz="1600" b="1" dirty="0">
                <a:solidFill>
                  <a:srgbClr val="BB244A"/>
                </a:solidFill>
                <a:latin typeface="TT Fors" panose="020B0003030001020000" pitchFamily="34" charset="0"/>
              </a:rPr>
              <a:t>Начин на размислување</a:t>
            </a:r>
            <a:r>
              <a:rPr lang="" altLang="de-DE" sz="1600" b="1" dirty="0">
                <a:solidFill>
                  <a:srgbClr val="BB244A"/>
                </a:solidFill>
                <a:latin typeface="TT Fors" panose="020B0003030001020000" pitchFamily="34" charset="0"/>
              </a:rPr>
              <a:t>:</a:t>
            </a:r>
          </a:p>
          <a:p>
            <a:pPr algn="ctr" rtl="0"/>
            <a:r>
              <a:rPr lang="ru-RU" altLang="en-US" sz="1600" dirty="0">
                <a:solidFill>
                  <a:srgbClr val="BB244A"/>
                </a:solidFill>
                <a:latin typeface="TT Fors" panose="020B0003030001020000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Одржливоста е сложена и понекогаш тешко достижна.</a:t>
            </a:r>
            <a:endParaRPr lang="de-DE" sz="16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TextBox 8"/>
          <p:cNvSpPr/>
          <p:nvPr/>
        </p:nvSpPr>
        <p:spPr>
          <a:xfrm>
            <a:off x="3231360" y="638280"/>
            <a:ext cx="7221600" cy="513841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Пред првиот круг</a:t>
            </a:r>
            <a:r>
              <a:rPr lang="en-US" sz="7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Секој</a:t>
            </a:r>
            <a:r>
              <a:rPr lang="en-US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: </a:t>
            </a:r>
            <a:r>
              <a:rPr lang="mk-MK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извлечете</a:t>
            </a:r>
            <a:r>
              <a:rPr lang="en-US" altLang="en-US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една од 4</a:t>
            </a:r>
            <a:r>
              <a:rPr lang="" altLang="en-US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-те</a:t>
            </a:r>
            <a:r>
              <a:rPr lang="en-US" altLang="en-US" sz="32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картички со улоги</a:t>
            </a:r>
            <a:r>
              <a:rPr lang="en-US" sz="66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*</a:t>
            </a:r>
            <a:endParaRPr lang="de-DE" sz="66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Прочитај</a:t>
            </a:r>
            <a:r>
              <a:rPr lang="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те</a:t>
            </a:r>
            <a:r>
              <a:rPr lang="en-US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ја картичката и запознај</a:t>
            </a:r>
            <a:r>
              <a:rPr lang="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те</a:t>
            </a:r>
            <a:r>
              <a:rPr lang="en-US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се со своите потреби и аргументи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br>
              <a:rPr sz="4000" dirty="0"/>
            </a:b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9" name="TextBox 9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0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476892" y="6253265"/>
            <a:ext cx="9790833" cy="8274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BB244A"/>
                </a:solidFill>
                <a:latin typeface="TT Fors"/>
              </a:rPr>
              <a:t>*</a:t>
            </a:r>
            <a:r>
              <a:rPr lang="en-US" altLang="en-US" sz="2400" dirty="0">
                <a:solidFill>
                  <a:srgbClr val="BB244A"/>
                </a:solidFill>
                <a:latin typeface="TT Fors"/>
              </a:rPr>
              <a:t>Ако сте помалку од 4 играчи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, </a:t>
            </a:r>
            <a:r>
              <a:rPr lang="en-US" alt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еден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/</a:t>
            </a:r>
            <a:r>
              <a:rPr lang="en-US" alt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повеќе луѓе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 </a:t>
            </a:r>
            <a:r>
              <a:rPr lang="en-US" alt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земаат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 2 </a:t>
            </a:r>
            <a:r>
              <a:rPr lang="en-US" alt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картички</a:t>
            </a:r>
            <a:r>
              <a:rPr lang="en-US" sz="2400" u="none" strike="noStrike" dirty="0">
                <a:solidFill>
                  <a:srgbClr val="BB244A"/>
                </a:solidFill>
                <a:effectLst/>
                <a:uFillTx/>
                <a:latin typeface="TT Fors"/>
              </a:rPr>
              <a:t>.</a:t>
            </a:r>
            <a:endParaRPr lang="de-DE" sz="24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2" name="TextBox 3"/>
          <p:cNvSpPr/>
          <p:nvPr/>
        </p:nvSpPr>
        <p:spPr>
          <a:xfrm>
            <a:off x="3603600" y="638280"/>
            <a:ext cx="6849360" cy="47075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40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Прв круг</a:t>
            </a:r>
            <a:r>
              <a:rPr lang="en-US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6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Нека врне</a:t>
            </a:r>
            <a:endParaRPr lang="de-DE" sz="7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Фрл</a:t>
            </a:r>
            <a:r>
              <a:rPr lang="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ете</a:t>
            </a:r>
            <a:r>
              <a:rPr lang="en-US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ја коцката за да дознаете колку нивоа вода се достапни година</a:t>
            </a:r>
            <a:r>
              <a:rPr lang="" alt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ва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br>
              <a:rPr sz="4000" dirty="0"/>
            </a:b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53" name="TextBox 5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1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TextBox 4"/>
          <p:cNvSpPr/>
          <p:nvPr/>
        </p:nvSpPr>
        <p:spPr>
          <a:xfrm>
            <a:off x="3603600" y="777007"/>
            <a:ext cx="6849360" cy="55077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Дискутирајте </a:t>
            </a:r>
            <a:r>
              <a:rPr lang="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за тоа </a:t>
            </a: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како да ја распределите водата меѓу засегнатите страни: </a:t>
            </a:r>
            <a:r>
              <a:rPr lang="en-US" altLang="en-US" sz="44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Што е одржливо и </a:t>
            </a:r>
            <a:r>
              <a:rPr lang="en-US" altLang="en-US" sz="4400" b="1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корисно</a:t>
            </a:r>
            <a:r>
              <a:rPr lang="en-US" altLang="en-US" sz="44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?</a:t>
            </a:r>
            <a:endParaRPr lang="mk-MK" altLang="en-US" sz="4400" b="1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r>
              <a:rPr lang="en-US" altLang="en-US" sz="44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Распределете ја водата во чашите</a:t>
            </a:r>
          </a:p>
        </p:txBody>
      </p:sp>
      <p:sp>
        <p:nvSpPr>
          <p:cNvPr id="58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2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293</Words>
  <Application>Microsoft Office PowerPoint</Application>
  <PresentationFormat>Benutzerdefiniert</PresentationFormat>
  <Paragraphs>38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Упатства за печатење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80</cp:revision>
  <cp:lastPrinted>2025-08-18T15:01:00Z</cp:lastPrinted>
  <dcterms:created xsi:type="dcterms:W3CDTF">2025-01-17T12:37:00Z</dcterms:created>
  <dcterms:modified xsi:type="dcterms:W3CDTF">2025-11-05T16:52:33Z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r8>10</vt:r8>
  </property>
  <property fmtid="{D5CDD505-2E9C-101B-9397-08002B2CF9AE}" pid="4" name="ICV">
    <vt:lpwstr>1A34D662605D4B2D961F48E23C6F0D04_12</vt:lpwstr>
  </property>
  <property fmtid="{D5CDD505-2E9C-101B-9397-08002B2CF9AE}" pid="5" name="KSOProductBuildVer">
    <vt:lpwstr>1033-12.2.0.22549</vt:lpwstr>
  </property>
</Properties>
</file>